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0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441" autoAdjust="0"/>
    <p:restoredTop sz="94660"/>
  </p:normalViewPr>
  <p:slideViewPr>
    <p:cSldViewPr>
      <p:cViewPr varScale="1">
        <p:scale>
          <a:sx n="64" d="100"/>
          <a:sy n="64" d="100"/>
        </p:scale>
        <p:origin x="732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6C5B9-9A06-4C5F-811F-FF890F469F24}" type="datetimeFigureOut">
              <a:rPr lang="ru-RU" smtClean="0"/>
              <a:t>05.02.2018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F674A-D182-4158-9EF7-5EE25E5F85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07946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6C5B9-9A06-4C5F-811F-FF890F469F24}" type="datetimeFigureOut">
              <a:rPr lang="ru-RU" smtClean="0"/>
              <a:t>05.02.2018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F674A-D182-4158-9EF7-5EE25E5F85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60026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6C5B9-9A06-4C5F-811F-FF890F469F24}" type="datetimeFigureOut">
              <a:rPr lang="ru-RU" smtClean="0"/>
              <a:t>05.02.2018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F674A-D182-4158-9EF7-5EE25E5F85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3305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6C5B9-9A06-4C5F-811F-FF890F469F24}" type="datetimeFigureOut">
              <a:rPr lang="ru-RU" smtClean="0"/>
              <a:t>05.02.2018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F674A-D182-4158-9EF7-5EE25E5F85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87762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6C5B9-9A06-4C5F-811F-FF890F469F24}" type="datetimeFigureOut">
              <a:rPr lang="ru-RU" smtClean="0"/>
              <a:t>05.02.2018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F674A-D182-4158-9EF7-5EE25E5F85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0903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6C5B9-9A06-4C5F-811F-FF890F469F24}" type="datetimeFigureOut">
              <a:rPr lang="ru-RU" smtClean="0"/>
              <a:t>05.02.2018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F674A-D182-4158-9EF7-5EE25E5F85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8533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6C5B9-9A06-4C5F-811F-FF890F469F24}" type="datetimeFigureOut">
              <a:rPr lang="ru-RU" smtClean="0"/>
              <a:t>05.02.2018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F674A-D182-4158-9EF7-5EE25E5F85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44088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6C5B9-9A06-4C5F-811F-FF890F469F24}" type="datetimeFigureOut">
              <a:rPr lang="ru-RU" smtClean="0"/>
              <a:t>05.02.2018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F674A-D182-4158-9EF7-5EE25E5F85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96169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6C5B9-9A06-4C5F-811F-FF890F469F24}" type="datetimeFigureOut">
              <a:rPr lang="ru-RU" smtClean="0"/>
              <a:t>05.02.2018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F674A-D182-4158-9EF7-5EE25E5F85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224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6C5B9-9A06-4C5F-811F-FF890F469F24}" type="datetimeFigureOut">
              <a:rPr lang="ru-RU" smtClean="0"/>
              <a:t>05.02.2018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F674A-D182-4158-9EF7-5EE25E5F85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06551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6C5B9-9A06-4C5F-811F-FF890F469F24}" type="datetimeFigureOut">
              <a:rPr lang="ru-RU" smtClean="0"/>
              <a:t>05.02.2018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F674A-D182-4158-9EF7-5EE25E5F85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9631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56C5B9-9A06-4C5F-811F-FF890F469F24}" type="datetimeFigureOut">
              <a:rPr lang="ru-RU" smtClean="0"/>
              <a:t>05.02.2018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2F674A-D182-4158-9EF7-5EE25E5F85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6135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msdn.microsoft.com/ru-ru/library/system.windows.forms.openfiledialog(v=vs.110).aspx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msdn.microsoft.com/ru-ru/library/system.windows.forms.savefiledialog(v=vs.110).aspx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23182" y="188640"/>
            <a:ext cx="770485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Меню</a:t>
            </a:r>
          </a:p>
          <a:p>
            <a:endParaRPr lang="kk-KZ" b="1" dirty="0"/>
          </a:p>
          <a:p>
            <a:pPr indent="457200" algn="just"/>
            <a:r>
              <a:rPr lang="kk-KZ" dirty="0">
                <a:latin typeface="Times New Roman" pitchFamily="18" charset="0"/>
                <a:cs typeface="Times New Roman" pitchFamily="18" charset="0"/>
              </a:rPr>
              <a:t>Меню –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Windows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Forms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қосымшаларында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қолданбасында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бір бірімен байланысқан командаларды топтастыруға арналған. </a:t>
            </a:r>
          </a:p>
          <a:p>
            <a:pPr indent="457200" algn="just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Мысалы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Open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Save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командалары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коптеген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қосышаларда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кесдеседі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457200" algn="just"/>
            <a:r>
              <a:rPr lang="kk-KZ" dirty="0">
                <a:latin typeface="Times New Roman" pitchFamily="18" charset="0"/>
                <a:cs typeface="Times New Roman" pitchFamily="18" charset="0"/>
              </a:rPr>
              <a:t>Жоғарғы деңгейдегі м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еню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сол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жағынан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ал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ішкі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меню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подменю и команды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оң жағынан шығарылады. </a:t>
            </a:r>
          </a:p>
          <a:p>
            <a:pPr indent="457200"/>
            <a:r>
              <a:rPr lang="ru-RU" dirty="0">
                <a:latin typeface="Times New Roman" pitchFamily="18" charset="0"/>
                <a:cs typeface="Times New Roman" pitchFamily="18" charset="0"/>
              </a:rPr>
              <a:t>Меню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пернелердің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Аlt-комбинациясы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/>
              <a:t>анықталуы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r>
              <a:rPr lang="ru-RU" dirty="0"/>
              <a:t>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91428" y="2807425"/>
            <a:ext cx="74888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MenuStrip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 басқару элементі</a:t>
            </a:r>
          </a:p>
          <a:p>
            <a:pPr indent="457200" algn="just"/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MenuStrip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 элементі форманың жоғарғы жақ бөлігінде орналасады.  </a:t>
            </a:r>
          </a:p>
          <a:p>
            <a:pPr indent="457200" algn="just"/>
            <a:r>
              <a:rPr lang="kk-KZ" dirty="0">
                <a:latin typeface="Times New Roman" pitchFamily="18" charset="0"/>
                <a:cs typeface="Times New Roman" pitchFamily="18" charset="0"/>
              </a:rPr>
              <a:t>Менюге  командаларды қосу үшін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Туре Неге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мәтіндік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өрісін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басып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команда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атауын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теру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70" r="81371" b="69318"/>
          <a:stretch/>
        </p:blipFill>
        <p:spPr bwMode="auto">
          <a:xfrm>
            <a:off x="3018205" y="4007755"/>
            <a:ext cx="5262055" cy="2013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25098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692696"/>
            <a:ext cx="8136904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kk-KZ" sz="2200" dirty="0">
                <a:latin typeface="Times New Roman" pitchFamily="18" charset="0"/>
                <a:cs typeface="Times New Roman" pitchFamily="18" charset="0"/>
              </a:rPr>
              <a:t>openFileDialog1 элементінің қасиеттерін күйге келтіре отырып ашылатын файлдардың атауларына фильтрді анықтауға болады. Ол үшін openFileDialog1 элементінің Properties терезесінде </a:t>
            </a:r>
            <a:r>
              <a:rPr lang="kk-KZ" sz="2200" b="1" dirty="0">
                <a:latin typeface="Times New Roman" pitchFamily="18" charset="0"/>
                <a:cs typeface="Times New Roman" pitchFamily="18" charset="0"/>
              </a:rPr>
              <a:t>Filter</a:t>
            </a:r>
            <a:r>
              <a:rPr lang="kk-KZ" sz="2200" dirty="0">
                <a:latin typeface="Times New Roman" pitchFamily="18" charset="0"/>
                <a:cs typeface="Times New Roman" pitchFamily="18" charset="0"/>
              </a:rPr>
              <a:t> қасиетін өзгерту керек. Осы қасиетке келесі мәтіндік жолды меншіктеңіз: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  <a:p>
            <a:pPr indent="457200"/>
            <a:r>
              <a:rPr lang="kk-KZ" sz="2200" dirty="0">
                <a:latin typeface="Times New Roman" pitchFamily="18" charset="0"/>
                <a:cs typeface="Times New Roman" pitchFamily="18" charset="0"/>
              </a:rPr>
              <a:t>Text files|*.txt|RTF files|*.rtf| All files|*.*</a:t>
            </a:r>
            <a:endParaRPr lang="en-US" sz="2200" dirty="0">
              <a:latin typeface="Times New Roman" pitchFamily="18" charset="0"/>
              <a:cs typeface="Times New Roman" pitchFamily="18" charset="0"/>
            </a:endParaRPr>
          </a:p>
          <a:p>
            <a:pPr indent="457200"/>
            <a:endParaRPr lang="en-US" sz="2200" dirty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sz="2200" dirty="0">
                <a:latin typeface="Times New Roman" pitchFamily="18" charset="0"/>
                <a:cs typeface="Times New Roman" pitchFamily="18" charset="0"/>
              </a:rPr>
              <a:t>Фильтрдің жолы</a:t>
            </a:r>
            <a:r>
              <a:rPr lang="kk-KZ" sz="2200" b="1" dirty="0">
                <a:latin typeface="Times New Roman" pitchFamily="18" charset="0"/>
                <a:cs typeface="Times New Roman" pitchFamily="18" charset="0"/>
              </a:rPr>
              <a:t> «|» </a:t>
            </a:r>
            <a:r>
              <a:rPr lang="kk-KZ" sz="2200" dirty="0">
                <a:latin typeface="Times New Roman" pitchFamily="18" charset="0"/>
                <a:cs typeface="Times New Roman" pitchFamily="18" charset="0"/>
              </a:rPr>
              <a:t>символымен бөлінген бөліктерден тұрады. Бірінші бөлік файл типінің атауын Text files деп белгілейді, қалған бөліктерде файл атауларынын қалқасы (маскасы) анықталған. Мәтіндік файлдар үшін </a:t>
            </a:r>
            <a:r>
              <a:rPr lang="kk-KZ" sz="2200" b="1" dirty="0">
                <a:latin typeface="Times New Roman" pitchFamily="18" charset="0"/>
                <a:cs typeface="Times New Roman" pitchFamily="18" charset="0"/>
              </a:rPr>
              <a:t>*.txt қалқасы (маскасы) </a:t>
            </a:r>
            <a:r>
              <a:rPr lang="kk-KZ" sz="2200" dirty="0">
                <a:latin typeface="Times New Roman" pitchFamily="18" charset="0"/>
                <a:cs typeface="Times New Roman" pitchFamily="18" charset="0"/>
              </a:rPr>
              <a:t>қолданылады.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sz="2200" dirty="0">
                <a:latin typeface="Times New Roman" pitchFamily="18" charset="0"/>
                <a:cs typeface="Times New Roman" pitchFamily="18" charset="0"/>
              </a:rPr>
              <a:t>Одан кейін RTF files форматы орналасқан. RTF файлдарна </a:t>
            </a:r>
            <a:r>
              <a:rPr lang="kk-KZ" sz="2200" b="1" dirty="0">
                <a:latin typeface="Times New Roman" pitchFamily="18" charset="0"/>
                <a:cs typeface="Times New Roman" pitchFamily="18" charset="0"/>
              </a:rPr>
              <a:t>*.rtf қалқасы (маскасы) </a:t>
            </a:r>
            <a:r>
              <a:rPr lang="kk-KZ" sz="2200" dirty="0">
                <a:latin typeface="Times New Roman" pitchFamily="18" charset="0"/>
                <a:cs typeface="Times New Roman" pitchFamily="18" charset="0"/>
              </a:rPr>
              <a:t>қолданылады.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sz="2200" dirty="0">
                <a:latin typeface="Times New Roman" pitchFamily="18" charset="0"/>
                <a:cs typeface="Times New Roman" pitchFamily="18" charset="0"/>
              </a:rPr>
              <a:t>Қосымшада барлық типтегі файлдар ашылу үшін </a:t>
            </a:r>
            <a:r>
              <a:rPr lang="kk-KZ" sz="2200" b="1" dirty="0">
                <a:latin typeface="Times New Roman" pitchFamily="18" charset="0"/>
                <a:cs typeface="Times New Roman" pitchFamily="18" charset="0"/>
              </a:rPr>
              <a:t>(All files) *.* маскасы (қалқа)</a:t>
            </a:r>
            <a:r>
              <a:rPr lang="kk-KZ" sz="2200" dirty="0">
                <a:latin typeface="Times New Roman" pitchFamily="18" charset="0"/>
                <a:cs typeface="Times New Roman" pitchFamily="18" charset="0"/>
              </a:rPr>
              <a:t> қолданылады (мысал 5.2-суретте көрсетілген). 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0"/>
            <a:ext cx="85689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ДИАЛОГТЫҚ МЕНЮДІ ҚОЛДАНУ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1441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692696"/>
            <a:ext cx="813690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openFileDialog1 элементінің қасиеттерін күйге келтіре отырып ашылатын файлдардың атауларына фильтрді анықтауға болады. Ол үшін openFileDialog1 элементінің Properties терезесінде 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Filter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 қасиетін өзгерту керек. Осы қасиетке келесі мәтіндік жолды меншіктеңіз: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indent="457200"/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Text files|*.txt|RTF files|*.rtf| All files|*.*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indent="457200"/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Мысалы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pdf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файлдары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599094"/>
            <a:ext cx="7272808" cy="3570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23528" y="0"/>
            <a:ext cx="85689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ДИАЛОГТЫҚ МЕНЮДІ ҚОЛДАНУ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82006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692696"/>
            <a:ext cx="8136904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Мәтіндік файлдармен жұмыс жасау мысалы.</a:t>
            </a:r>
          </a:p>
          <a:p>
            <a:endParaRPr lang="kk-KZ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if (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openFileDialog1.ShowDialog() ==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DialogResult.OK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&amp;&amp;</a:t>
            </a:r>
          </a:p>
          <a:p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            openFileDialog1.FileName.Length &gt; 0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         {</a:t>
            </a:r>
          </a:p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               try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             {</a:t>
            </a:r>
          </a:p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                  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richTextBox1.LoadFile(openFileDialog1.FileName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RichTextBoxStreamType.PlainText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);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             }</a:t>
            </a:r>
          </a:p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               catch (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System.ArgumentException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ex)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             {</a:t>
            </a:r>
          </a:p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                   richTextBox1.LoadFile(openFileDialog1.FileName,</a:t>
            </a:r>
          </a:p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                 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RichTextBoxStreamType.RichText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             }</a:t>
            </a:r>
          </a:p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              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this.Text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= "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Файл [" +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openFileDialog1.FileName + "]";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         }</a:t>
            </a:r>
            <a:endParaRPr lang="kk-KZ" sz="2000" dirty="0">
              <a:latin typeface="Times New Roman" pitchFamily="18" charset="0"/>
              <a:cs typeface="Times New Roman" pitchFamily="18" charset="0"/>
            </a:endParaRPr>
          </a:p>
          <a:p>
            <a:endParaRPr lang="kk-KZ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0"/>
            <a:ext cx="85689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ДИАЛОГТЫҚ МЕНЮДІ ҚОЛДАНУ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11005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28537" y="836711"/>
            <a:ext cx="813690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Мәтіндік файлдармен жұмыс жасау мысалы.</a:t>
            </a:r>
          </a:p>
          <a:p>
            <a:endParaRPr lang="kk-KZ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921" y="1216143"/>
            <a:ext cx="5314950" cy="2228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821938"/>
            <a:ext cx="3826081" cy="2129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10447" y="4221088"/>
            <a:ext cx="821968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kk-KZ" dirty="0">
                <a:latin typeface="Times New Roman" pitchFamily="18" charset="0"/>
                <a:cs typeface="Times New Roman" pitchFamily="18" charset="0"/>
              </a:rPr>
              <a:t>Егер файлды таңдау терезесінде пайдаланушы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Открыть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» батырмасын басқан болса, онда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ShowDialog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әдісі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DialogResult.OK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 мәнін қайтарады. Шартқа файл таңдалғаны жөнінде қосымша тексеру енгізілген (таңдап алынған файлға дейінгі жолдың ұзындығы – openFileDialog1.FileName.Length 0-ден үлкен болуы керек).</a:t>
            </a:r>
          </a:p>
          <a:p>
            <a:pPr indent="457200" algn="just"/>
            <a:r>
              <a:rPr lang="kk-KZ" dirty="0">
                <a:latin typeface="Times New Roman" pitchFamily="18" charset="0"/>
                <a:cs typeface="Times New Roman" pitchFamily="18" charset="0"/>
              </a:rPr>
              <a:t>Толық ақпаратпен төменде келтірілген сілтеме бойынша танысуға болады.</a:t>
            </a:r>
          </a:p>
          <a:p>
            <a:pPr indent="457200" algn="just"/>
            <a:r>
              <a:rPr lang="en-US" dirty="0">
                <a:latin typeface="Times New Roman" pitchFamily="18" charset="0"/>
                <a:cs typeface="Times New Roman" pitchFamily="18" charset="0"/>
                <a:hlinkClick r:id="rId4"/>
              </a:rPr>
              <a:t>https://msdn.microsoft.com/ru-ru/library/system.windows.forms.openfiledialog(v=vs.110).aspx</a:t>
            </a:r>
            <a:endParaRPr lang="kk-KZ" dirty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3528" y="0"/>
            <a:ext cx="85689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ДИАЛОГТЫҚ МЕНЮДІ ҚОЛДАНУ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1552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677209"/>
            <a:ext cx="813690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>
                <a:latin typeface="Times New Roman" pitchFamily="18" charset="0"/>
                <a:cs typeface="Times New Roman" pitchFamily="18" charset="0"/>
              </a:rPr>
              <a:t>Файлға жазу үшін қолданылатын оқиғалардың өңдеуіштері</a:t>
            </a:r>
          </a:p>
          <a:p>
            <a:endParaRPr lang="kk-KZ" b="1" dirty="0">
              <a:latin typeface="Times New Roman" pitchFamily="18" charset="0"/>
              <a:cs typeface="Times New Roman" pitchFamily="18" charset="0"/>
            </a:endParaRPr>
          </a:p>
          <a:p>
            <a:pPr indent="457200"/>
            <a:r>
              <a:rPr lang="kk-KZ" b="1" dirty="0">
                <a:latin typeface="Times New Roman" pitchFamily="18" charset="0"/>
                <a:cs typeface="Times New Roman" pitchFamily="18" charset="0"/>
              </a:rPr>
              <a:t>SaveFileDialog элементі -  </a:t>
            </a:r>
            <a:r>
              <a:rPr lang="ru-RU" dirty="0" err="1"/>
              <a:t>файлды</a:t>
            </a:r>
            <a:r>
              <a:rPr lang="ru-RU" dirty="0"/>
              <a:t> </a:t>
            </a:r>
            <a:r>
              <a:rPr lang="ru-RU" dirty="0" err="1"/>
              <a:t>сақтау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орынды</a:t>
            </a:r>
            <a:r>
              <a:rPr lang="ru-RU" dirty="0"/>
              <a:t> </a:t>
            </a:r>
            <a:r>
              <a:rPr lang="ru-RU" dirty="0" err="1"/>
              <a:t>анықтайды</a:t>
            </a:r>
            <a:r>
              <a:rPr lang="ru-RU" dirty="0"/>
              <a:t>.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indent="457200" algn="just"/>
            <a:r>
              <a:rPr lang="kk-KZ" dirty="0">
                <a:latin typeface="Times New Roman" pitchFamily="18" charset="0"/>
                <a:cs typeface="Times New Roman" pitchFamily="18" charset="0"/>
              </a:rPr>
              <a:t>SaveFileDialog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элементтің таңбашасын Toolbox терезесінен форма терезесіне көшірген кезде   осы  элементінің таңбашасы форманың астында орналасқан панельде пайда болады. </a:t>
            </a:r>
          </a:p>
          <a:p>
            <a:pPr indent="457200" algn="just"/>
            <a:r>
              <a:rPr lang="kk-KZ" dirty="0">
                <a:latin typeface="Times New Roman" pitchFamily="18" charset="0"/>
                <a:cs typeface="Times New Roman" pitchFamily="18" charset="0"/>
              </a:rPr>
              <a:t>SaveFileDialog1 элементінің қасиеттерін күйге келтіре отырып, оның 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Filter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 және 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FileName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 қасиеттерін редакциялау керек.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dirty="0">
                <a:latin typeface="Times New Roman" pitchFamily="18" charset="0"/>
                <a:cs typeface="Times New Roman" pitchFamily="18" charset="0"/>
              </a:rPr>
              <a:t>Мысал.  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Filter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 қасиетіне мәтіндік файлдың типін көрсету керек – Text files|*.txt. </a:t>
            </a:r>
          </a:p>
          <a:p>
            <a:pPr indent="457200" algn="just"/>
            <a:r>
              <a:rPr lang="kk-KZ" dirty="0">
                <a:latin typeface="Times New Roman" pitchFamily="18" charset="0"/>
                <a:cs typeface="Times New Roman" pitchFamily="18" charset="0"/>
              </a:rPr>
              <a:t>Ал 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FileName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 қасиетіне құжат атауын – doc1.txt мәнін меншіктеу керек. Файлдар осы атаумен сақталады.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3789040"/>
            <a:ext cx="4950346" cy="28529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51520" y="4869160"/>
            <a:ext cx="352267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/>
              <a:t>Толық ақпарат:</a:t>
            </a:r>
          </a:p>
          <a:p>
            <a:r>
              <a:rPr lang="en-US" dirty="0">
                <a:hlinkClick r:id="rId3"/>
              </a:rPr>
              <a:t>https://msdn.microsoft.com/ru-ru/library/system.windows.forms.savefiledialog(v=vs.110).aspx</a:t>
            </a:r>
            <a:endParaRPr lang="kk-KZ" dirty="0"/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0"/>
            <a:ext cx="85689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ДИАЛОГТЫҚ МЕНЮДІ ҚОЛДАНУ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64004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4418" y="15219"/>
            <a:ext cx="89289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КӨПТЕРЕЗЕЛІ ҚОСЫМШАЛАР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652827"/>
            <a:ext cx="781719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/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Қазіргі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заманғы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қосымшалар - көптерезелі интерфейсті қосымшалар - (Multiple-document interface, MDI)</a:t>
            </a:r>
          </a:p>
          <a:p>
            <a:pPr indent="457200"/>
            <a:endParaRPr lang="kk-KZ" sz="2000" dirty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Жобаға жаңа форманы қосу үшін </a:t>
            </a:r>
          </a:p>
          <a:p>
            <a:pPr marL="285750" indent="-285750" algn="just">
              <a:buFontTx/>
              <a:buChar char="-"/>
            </a:pP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Solution Explorer терезесінде жоба атауын білдіретін жолды – WindowsFormsAplication1 тышқанның оң жақ пернесімен шертіңіз. </a:t>
            </a:r>
          </a:p>
          <a:p>
            <a:pPr marL="285750" indent="-285750" algn="just">
              <a:buFontTx/>
              <a:buChar char="-"/>
            </a:pP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Пайда болған менюде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Add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 режімін, оның ішінде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Add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Windows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Form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команд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асын таңдаңыз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indent="-285750" algn="just">
              <a:buFontTx/>
              <a:buChar char="-"/>
            </a:pP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WindowsFormsAplication1 жобасының Solution Explorer терезесінде Form2.cs жазуы пайда болды.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669" y="4056987"/>
            <a:ext cx="5789184" cy="16561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788882"/>
            <a:ext cx="2808312" cy="2736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29333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04055" y="814646"/>
            <a:ext cx="7900393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Көптерезелі программаның 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негізгі терезесі 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– бас терезе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родительское  окно) 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аталады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тек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біреу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ғана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kk-KZ" sz="2000" dirty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Ішкі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терезелер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внутренние окна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) –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бағынышты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терезелер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дочерними окнами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аталады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457200" algn="just"/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Кез келген уақытта тек бір ғана ішкі бағынышты терезе активті бола алады. </a:t>
            </a:r>
          </a:p>
          <a:p>
            <a:pPr indent="457200" algn="just"/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Ішкі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терезелер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өздері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негізгі терезе бола алмайды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әне негізгі терезе шекарасынан асып шыға алмайды.</a:t>
            </a: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MDI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формасын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құру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үшін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arenR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Жаңа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формада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мысалы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Form1)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IsMdiContainer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қасиетіне 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true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 мәнін белгілейміз. 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arenR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Solution Explorer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терезес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інде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Проект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добавить – Форма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Windows Form 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командасын тандап,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файл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атауын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беру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buAutoNum type="arabicParenR"/>
            </a:pP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Жа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ңа форма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MdiParent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 қасиетіне негізгі терезені көрсету керек.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/>
          </a:p>
          <a:p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34418" y="15219"/>
            <a:ext cx="89289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КӨПТЕРЕЗЕЛІ ҚОСЫМШАЛАР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58584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5779" y="722599"/>
            <a:ext cx="790039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Мысалы,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Form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1 терезесінің  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button1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 батырмасы үшін оқиға өңдеуіші:</a:t>
            </a:r>
          </a:p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private void button1_Click_1(object sender,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EventArgs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e)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      {</a:t>
            </a:r>
          </a:p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           Form2 f2 = new Form2();</a:t>
            </a:r>
          </a:p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           f2.MdiParent = this;</a:t>
            </a:r>
          </a:p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           f2.Show();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      }</a:t>
            </a:r>
          </a:p>
          <a:p>
            <a:endParaRPr lang="ru-RU" sz="2400" dirty="0"/>
          </a:p>
          <a:p>
            <a:endParaRPr lang="ru-RU" sz="24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39" t="16364" r="55823" b="16136"/>
          <a:stretch/>
        </p:blipFill>
        <p:spPr bwMode="auto">
          <a:xfrm>
            <a:off x="4121696" y="2708920"/>
            <a:ext cx="4571388" cy="3938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27584" y="3645024"/>
            <a:ext cx="329411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Көп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жағдайларда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негізгі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бас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терезе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ішкі терезені жариялайды, сондықтан негізгі терезені  көрсету кезінде  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this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  қолданылады.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4418" y="15219"/>
            <a:ext cx="89289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КӨПТЕРЕЗЕЛІ ҚОСЫМШАЛАР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94264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29" t="63542" r="35821" b="11979"/>
          <a:stretch/>
        </p:blipFill>
        <p:spPr bwMode="auto">
          <a:xfrm>
            <a:off x="1079589" y="1067619"/>
            <a:ext cx="7554673" cy="179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96" t="33073" r="33895" b="13020"/>
          <a:stretch/>
        </p:blipFill>
        <p:spPr bwMode="auto">
          <a:xfrm>
            <a:off x="1079590" y="2850679"/>
            <a:ext cx="7554673" cy="3943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95526" y="744453"/>
            <a:ext cx="783915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Негізгі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жіне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ішкі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терезелердің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қасиеттері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әдістері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мен 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оқиғалары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4418" y="15219"/>
            <a:ext cx="89289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КӨПТЕРЕЗЕЛІ ҚОСЫМШАЛАР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46922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67543" y="692696"/>
            <a:ext cx="8352929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Жоба бірнеше формадан тұруы мүмкін. Сондықтан, «Бірнеше форманы </a:t>
            </a:r>
            <a:r>
              <a:rPr lang="kk-KZ" sz="2400" i="1" dirty="0">
                <a:latin typeface="Times New Roman" pitchFamily="18" charset="0"/>
                <a:cs typeface="Times New Roman" pitchFamily="18" charset="0"/>
              </a:rPr>
              <a:t>бір уақытта ашуға 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және бір формадан келесі формаға қалай өтуге болады?» деген сұрақ туындайды. Бұл сұрақтың жауабы терезенің қалай ашылғанына байланысты.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Әрбір терезені (форманы)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342900" indent="457200" algn="just">
              <a:buFontTx/>
              <a:buChar char="-"/>
            </a:pPr>
            <a:r>
              <a:rPr lang="kk-KZ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модальді ("диалогтық терезе") 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немесе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342900" indent="457200" algn="just">
              <a:buFontTx/>
              <a:buChar char="-"/>
            </a:pPr>
            <a:r>
              <a:rPr lang="kk-KZ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модальді емес (қарапайым терезе)</a:t>
            </a:r>
            <a:r>
              <a:rPr lang="kk-KZ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терезе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 түрінде ашуға болады.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Егер терезе </a:t>
            </a:r>
            <a:r>
              <a:rPr lang="kk-KZ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Show() 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әдісімен ашылатын болса, онда ол</a:t>
            </a:r>
          </a:p>
          <a:p>
            <a:pPr indent="457200" algn="just"/>
            <a:r>
              <a:rPr lang="kk-KZ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қарапайым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kk-KZ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модальді емес</a:t>
            </a:r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терезені ашады.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endParaRPr lang="kk-KZ" sz="2400" dirty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Егер терезе </a:t>
            </a:r>
            <a:r>
              <a:rPr lang="kk-KZ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ShowDialog() 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әдісімен ашылатын болса, онда ол </a:t>
            </a:r>
            <a:r>
              <a:rPr lang="kk-KZ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диалогтық</a:t>
            </a:r>
            <a:r>
              <a:rPr lang="kk-KZ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терезені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kk-KZ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модальді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терезен</a:t>
            </a:r>
            <a:r>
              <a:rPr lang="kk-KZ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   ашады.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34418" y="15219"/>
            <a:ext cx="89289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КӨПТЕРЕЗЕЛІ ҚОСЫМШАЛАР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62090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5576" y="559417"/>
            <a:ext cx="7776864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Менюді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жылдам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шақыру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қсатында  сәйкес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ToolStripMenuitem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компоненті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ұшін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ShortcutKeys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қасиеті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қолданылады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kk-KZ" dirty="0">
              <a:latin typeface="Times New Roman" pitchFamily="18" charset="0"/>
              <a:cs typeface="Times New Roman" pitchFamily="18" charset="0"/>
            </a:endParaRPr>
          </a:p>
          <a:p>
            <a:endParaRPr lang="kk-KZ" dirty="0">
              <a:latin typeface="Times New Roman" pitchFamily="18" charset="0"/>
              <a:cs typeface="Times New Roman" pitchFamily="18" charset="0"/>
            </a:endParaRPr>
          </a:p>
          <a:p>
            <a:endParaRPr lang="kk-KZ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Пернелер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комбинациясын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жасыру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ShowShortcutKeys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қасиетіне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false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 мәні беріледі.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6890" y="101823"/>
            <a:ext cx="87129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Меню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0" t="15436" r="61821" b="45170"/>
          <a:stretch/>
        </p:blipFill>
        <p:spPr bwMode="auto">
          <a:xfrm>
            <a:off x="1619672" y="1287600"/>
            <a:ext cx="6768752" cy="3907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37135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47564" y="629933"/>
            <a:ext cx="785239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sz="2000" i="1" dirty="0">
                <a:latin typeface="Times New Roman" pitchFamily="18" charset="0"/>
                <a:cs typeface="Times New Roman" pitchFamily="18" charset="0"/>
              </a:rPr>
              <a:t>Айырмашылығы неде? </a:t>
            </a:r>
          </a:p>
          <a:p>
            <a:pPr marL="285750" indent="-285750" algn="just">
              <a:buFontTx/>
              <a:buChar char="-"/>
            </a:pP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Диалогтық терезеден диалогты аяқтамай, форманы жаппай шығуға болмайды. </a:t>
            </a:r>
          </a:p>
          <a:p>
            <a:pPr marL="285750" indent="-285750" algn="just">
              <a:buFontTx/>
              <a:buChar char="-"/>
            </a:pP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Диалогтық терезені ашып алғаннан кейін, басқа формамен жұмыс жасауға көшуге болмайды. </a:t>
            </a:r>
          </a:p>
          <a:p>
            <a:pPr marL="285750" indent="-285750" algn="just">
              <a:buFontTx/>
              <a:buChar char="-"/>
            </a:pP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Диалогтық терезені жабудың бірнеше жолы бар. Форманың жоғарғы оң жақ бұрышында орналасқан кресті немесе арнайы батырманы басуға болады.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Tx/>
              <a:buChar char="-"/>
            </a:pP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3212976"/>
            <a:ext cx="623624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Мысалы: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endParaRPr lang="kk-KZ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private void button2_Click(object sender,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EventArgs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e)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       {</a:t>
            </a:r>
          </a:p>
          <a:p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           Form3 f3 = new Form3();            </a:t>
            </a:r>
          </a:p>
          <a:p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           f3.ShowDialog();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       }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40022" y="5146382"/>
            <a:ext cx="763637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Терезені жабу үшін екі әдісті қолдануға болады 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– Hide() 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 Close().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Hide()  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әдісі - форманы жасырады, 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Close()  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әдісі - жабады.</a:t>
            </a:r>
          </a:p>
          <a:p>
            <a:pPr indent="457200" algn="just"/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 Диалогтық терезе үшін Hide() немесе Close() әдістерін қолдануға болады: екі жағдайда да 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диалогтық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терезе жабылады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4418" y="15219"/>
            <a:ext cx="89289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КӨПТЕРЕЗЕЛІ ҚОСЫМШАЛАР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68414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908720"/>
            <a:ext cx="777686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Егер форма 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Show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()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 әдісімен ашылса, онда </a:t>
            </a:r>
          </a:p>
          <a:p>
            <a:pPr indent="457200" algn="just"/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- ашық формамен жұмысты аяқтамастан негізгі формаға немесе </a:t>
            </a:r>
          </a:p>
          <a:p>
            <a:pPr indent="457200" algn="just"/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- басқа модальді емес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(қарапайым терезе) формаға көшіп, керекті мәліметті алғаннан кейін алғашқы формаға қайтып келуге болады.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43808" y="188640"/>
            <a:ext cx="394659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КӨПТЕРЕЗЕЛІ ҚОСЫМШАЛАР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56184" y="2255862"/>
            <a:ext cx="72008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 </a:t>
            </a:r>
            <a:r>
              <a:rPr lang="en-US" b="1" dirty="0"/>
              <a:t>private void button4_Click(object sender, </a:t>
            </a:r>
            <a:r>
              <a:rPr lang="en-US" b="1" dirty="0" err="1"/>
              <a:t>EventArgs</a:t>
            </a:r>
            <a:r>
              <a:rPr lang="en-US" b="1" dirty="0"/>
              <a:t> e)</a:t>
            </a:r>
          </a:p>
          <a:p>
            <a:r>
              <a:rPr lang="ru-RU" b="1" dirty="0"/>
              <a:t>        {</a:t>
            </a:r>
          </a:p>
          <a:p>
            <a:r>
              <a:rPr lang="en-US" b="1" dirty="0"/>
              <a:t>            Form4 f4 = new Form4();</a:t>
            </a:r>
          </a:p>
          <a:p>
            <a:r>
              <a:rPr lang="en-US" b="1" dirty="0"/>
              <a:t>            f4.Show();</a:t>
            </a:r>
          </a:p>
          <a:p>
            <a:r>
              <a:rPr lang="ru-RU" b="1" dirty="0"/>
              <a:t>        }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77916" y="3746778"/>
            <a:ext cx="79265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kk-KZ" b="1" dirty="0">
                <a:latin typeface="Times New Roman" pitchFamily="18" charset="0"/>
                <a:cs typeface="Times New Roman" pitchFamily="18" charset="0"/>
              </a:rPr>
              <a:t>Hide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() әдісін 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Show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() әдісімен ашылған, 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модальді емес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/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(қарапайым)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формаға да қолдануға болады. Hide() әдісі арқылы диалогтық емес терезені уақытша жасыруға, ал одан кейін Show() әдісін шақырып терезені ашуға болады.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29968" y="4964740"/>
            <a:ext cx="797447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kk-KZ" dirty="0">
                <a:latin typeface="Times New Roman" pitchFamily="18" charset="0"/>
                <a:cs typeface="Times New Roman" pitchFamily="18" charset="0"/>
              </a:rPr>
              <a:t>Форманы жабу бойынша ескерту. Негізі форма жабылған кезде ашылған барлық формалар жабылады және қосымша өз жұмысын аяқтайды.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47224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76672"/>
            <a:ext cx="842493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b="1" dirty="0">
                <a:latin typeface="Times New Roman" pitchFamily="18" charset="0"/>
                <a:cs typeface="Times New Roman" pitchFamily="18" charset="0"/>
              </a:rPr>
              <a:t>Сұрақтар .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1 MDI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 қысқартуы нені білдіреді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?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Қандай жағдайларда батырмасы бар форманы жобалау керек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?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>
                <a:latin typeface="Times New Roman" pitchFamily="18" charset="0"/>
                <a:cs typeface="Times New Roman" pitchFamily="18" charset="0"/>
              </a:rPr>
              <a:t>3 Формада суреттерді орналастыру үшін әдетте қандай басқару элементі қолданылады?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>
                <a:latin typeface="Times New Roman" pitchFamily="18" charset="0"/>
                <a:cs typeface="Times New Roman" pitchFamily="18" charset="0"/>
              </a:rPr>
              <a:t>4 Solution Explorer терезесі арқылы жобаға жаңа форманы қалай қосуға болады?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>
                <a:latin typeface="Times New Roman" pitchFamily="18" charset="0"/>
                <a:cs typeface="Times New Roman" pitchFamily="18" charset="0"/>
              </a:rPr>
              <a:t>5 Project режімі арқылы жобаға жаңа форманы қалай қосуға болады?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>
                <a:latin typeface="Times New Roman" pitchFamily="18" charset="0"/>
                <a:cs typeface="Times New Roman" pitchFamily="18" charset="0"/>
              </a:rPr>
              <a:t>6 Диалогтық (модальді) терезенің форманың қарапайым терезесінен айырмашылығы қандай?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>
                <a:latin typeface="Times New Roman" pitchFamily="18" charset="0"/>
                <a:cs typeface="Times New Roman" pitchFamily="18" charset="0"/>
              </a:rPr>
              <a:t>7 Форманың қарапайым (модальді емес) терезесі қандай әдіс арқылы ашылады?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>
                <a:latin typeface="Times New Roman" pitchFamily="18" charset="0"/>
                <a:cs typeface="Times New Roman" pitchFamily="18" charset="0"/>
              </a:rPr>
              <a:t>8 Форманың модальді терезесі қандай әдіс арқылы ашылады?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>
                <a:latin typeface="Times New Roman" pitchFamily="18" charset="0"/>
                <a:cs typeface="Times New Roman" pitchFamily="18" charset="0"/>
              </a:rPr>
              <a:t>9 Бағдарламаның келесі үзіндісі нені орындайды: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private void button3_Click(object sender,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EventArgs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e)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 {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Form5 f5 = new Form5();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if (f5.ShowDialog() ==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DialogResult.OK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 k = 0;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 } ?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10 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Ақпаратты кестеде шығару үшін қандай басқару элементі жиі қолданылады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?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11964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17" r="83156" b="56944"/>
          <a:stretch/>
        </p:blipFill>
        <p:spPr bwMode="auto">
          <a:xfrm>
            <a:off x="2339752" y="1894529"/>
            <a:ext cx="3744416" cy="3264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02940" y="692696"/>
            <a:ext cx="81186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Менюдегі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команда 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Menuitem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типін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таңдау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мүмкіндігі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бар. </a:t>
            </a:r>
          </a:p>
          <a:p>
            <a:pPr indent="457200" algn="just"/>
            <a:r>
              <a:rPr lang="en-US" dirty="0" err="1">
                <a:latin typeface="Times New Roman" pitchFamily="18" charset="0"/>
                <a:cs typeface="Times New Roman" pitchFamily="18" charset="0"/>
              </a:rPr>
              <a:t>ToolStripMenuitem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2детте 0олданылады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 (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используется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по умолчанию)</a:t>
            </a:r>
          </a:p>
          <a:p>
            <a:pPr indent="457200" algn="just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Сонымен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қ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атар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командалардың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ComboBox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ToolStripComboBox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 типі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TextBox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ToolStripTextBox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 типі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типтері бар.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00708" y="5475395"/>
            <a:ext cx="79208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Separator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типі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- меню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жолдары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арасын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сызықпен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бөлу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ұшін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қолданылады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16890" y="101823"/>
            <a:ext cx="87129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Меню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52875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1052736"/>
            <a:ext cx="7848872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Форма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терезесіне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инструментальді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панельді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қосу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Tool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Strip 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 басқару элементі қолданылады.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9" t="14391" r="81371" b="48810"/>
          <a:stretch/>
        </p:blipFill>
        <p:spPr bwMode="auto">
          <a:xfrm>
            <a:off x="1454727" y="1768624"/>
            <a:ext cx="3684402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16890" y="101823"/>
            <a:ext cx="87129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Меню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3951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8887" y="22385"/>
            <a:ext cx="793953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Графикалық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интерфейсатің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автоматты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генерацияланатын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туындалатын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коды</a:t>
            </a:r>
          </a:p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8886" y="1007270"/>
            <a:ext cx="829957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000" algn="just"/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Visual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Studio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ортасында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графикалық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интерфейсатің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автоматты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генерацияланатын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туындалатын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коды 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форманы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ң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Designer.cs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файлында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жазылады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 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мысалы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Form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Designer.cs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Form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Designer.cs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Автоматты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генерацияланған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код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Form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 класының бір бөлігі болып табылады. Мысалы,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Form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Designer.cs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коды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Form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1 класының бір бөлігі.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887" y="2636912"/>
            <a:ext cx="7762659" cy="367240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70387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600638" y="4005064"/>
            <a:ext cx="806258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Қателіктерді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болдырмау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indent="457200" algn="just"/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Графикалық интерфейсті дайындау арысында пайда болған код  тікелей редакциялауға  арналмаған. Осы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кодтың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модификация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графикалық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интерфейстің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қосымша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жүмысының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бұзылуына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себеп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болуы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мүмкін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20139" y="1133206"/>
            <a:ext cx="807422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7200" algn="just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Designer.cs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файы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kk-KZ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artial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 модификаторы 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Form</a:t>
            </a:r>
            <a:r>
              <a:rPr lang="kk-KZ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класын бірнеше бөлікке бөлуге мүмкіндік береді. </a:t>
            </a:r>
            <a:endParaRPr lang="en-US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InitializeComponent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әдісі – басқару элементтерін және олардың қасиеттерінен тұрады. </a:t>
            </a:r>
            <a:r>
              <a:rPr lang="kk-KZ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Басқару элементтерінің қасиеттері қасиеттер  терезесінде анықталады. </a:t>
            </a:r>
          </a:p>
          <a:p>
            <a:pPr marL="285750" indent="-285750" algn="just">
              <a:buFontTx/>
              <a:buChar char="-"/>
            </a:pPr>
            <a:r>
              <a:rPr lang="ru-RU" sz="2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Dispose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әдісі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ресурстарды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босату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қолданылады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8887" y="22385"/>
            <a:ext cx="793953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Графикалық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интерфейсатің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автоматты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генерацияланатын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туындалатын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коды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13646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251" y="1147981"/>
            <a:ext cx="7542038" cy="3524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Выноска 1 1"/>
          <p:cNvSpPr/>
          <p:nvPr/>
        </p:nvSpPr>
        <p:spPr>
          <a:xfrm>
            <a:off x="7059966" y="3921769"/>
            <a:ext cx="1850504" cy="898029"/>
          </a:xfrm>
          <a:prstGeom prst="borderCallout1">
            <a:avLst>
              <a:gd name="adj1" fmla="val 18750"/>
              <a:gd name="adj2" fmla="val -8333"/>
              <a:gd name="adj3" fmla="val -195053"/>
              <a:gd name="adj4" fmla="val -34915"/>
            </a:avLst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>
                <a:solidFill>
                  <a:schemeClr val="tx1"/>
                </a:solidFill>
              </a:rPr>
              <a:t>Сол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жак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шекараны</a:t>
            </a:r>
            <a:r>
              <a:rPr lang="ru-RU" dirty="0">
                <a:solidFill>
                  <a:schemeClr val="tx1"/>
                </a:solidFill>
              </a:rPr>
              <a:t> тег</a:t>
            </a:r>
            <a:r>
              <a:rPr lang="kk-KZ" dirty="0">
                <a:solidFill>
                  <a:schemeClr val="tx1"/>
                </a:solidFill>
              </a:rPr>
              <a:t>істеу</a:t>
            </a:r>
            <a:r>
              <a:rPr lang="ru-RU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4" name="Выгнутая вправо стрелка 3"/>
          <p:cNvSpPr/>
          <p:nvPr/>
        </p:nvSpPr>
        <p:spPr>
          <a:xfrm rot="2324765">
            <a:off x="7099484" y="4815179"/>
            <a:ext cx="632538" cy="1879546"/>
          </a:xfrm>
          <a:prstGeom prst="curvedLeftArrow">
            <a:avLst>
              <a:gd name="adj1" fmla="val 25000"/>
              <a:gd name="adj2" fmla="val 50000"/>
              <a:gd name="adj3" fmla="val 44943"/>
            </a:avLst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2234" y="4988189"/>
            <a:ext cx="3209925" cy="1533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97316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0"/>
            <a:ext cx="85689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ДИАЛОГТЫҚ МЕНЮДІ ҚОЛДАНУ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45840" y="618794"/>
            <a:ext cx="76866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ctr"/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Файлды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ашуға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арналған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оқиғалардың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өңдеуіштері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indent="457200"/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indent="457200"/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OpenFileDialog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  элемент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і.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dirty="0">
                <a:latin typeface="Times New Roman" pitchFamily="18" charset="0"/>
                <a:cs typeface="Times New Roman" pitchFamily="18" charset="0"/>
              </a:rPr>
              <a:t>Қосымшада файлды ашу бойынша оқиға өңдеуішін жазу үшін бізге OpenFileDialog элементі керек болады. Осы элементтің таңбашасын Toolbox терезесінен көшірейік. OpenFileDialog элементінің таңбашасы форма астындағы панельде пайда болады.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551" y="2780928"/>
            <a:ext cx="7870208" cy="38539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Выноска 1 4"/>
          <p:cNvSpPr/>
          <p:nvPr/>
        </p:nvSpPr>
        <p:spPr>
          <a:xfrm>
            <a:off x="2252897" y="5207821"/>
            <a:ext cx="2448273" cy="756664"/>
          </a:xfrm>
          <a:prstGeom prst="borderCallout1">
            <a:avLst>
              <a:gd name="adj1" fmla="val 43753"/>
              <a:gd name="adj2" fmla="val 38"/>
              <a:gd name="adj3" fmla="val 112500"/>
              <a:gd name="adj4" fmla="val -38333"/>
            </a:avLst>
          </a:prstGeom>
          <a:solidFill>
            <a:schemeClr val="accent6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OpenFileDialog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бас</a:t>
            </a:r>
            <a:r>
              <a:rPr lang="kk-KZ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қару элементі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502722" y="6050471"/>
            <a:ext cx="31461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/>
              <a:t>OpenFileDialog</a:t>
            </a:r>
            <a:r>
              <a:rPr lang="ru-RU" dirty="0"/>
              <a:t> элемент</a:t>
            </a:r>
            <a:r>
              <a:rPr lang="kk-KZ" dirty="0"/>
              <a:t>ін қосу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48394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7564" y="692696"/>
            <a:ext cx="792088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OpenFileDialog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элемент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ін қолдану бағдарламалаудың бүтін бір технологиясы болып келеді, ол компьютердегі бумаларды, дисктерді, файлдарды қолдануға мүмкіндік береді. </a:t>
            </a:r>
          </a:p>
          <a:p>
            <a:pPr indent="457200" algn="just"/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Осы элемент Toolbox терезесіндегі кез келген элемент сияқты файлдармен жұмыс жасаудың көптеген әдістері бар класс ретінде берілген, мысалы, 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openFileDialog1.ShowDialog әдісі 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экранға файлды таңдаудың стандартты диалогтық терезесін көрсетеді.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564" y="3038614"/>
            <a:ext cx="7272808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23528" y="0"/>
            <a:ext cx="85689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ДИАЛОГТЫҚ МЕНЮДІ ҚОЛДАНУ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269381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747</TotalTime>
  <Words>1648</Words>
  <Application>Microsoft Office PowerPoint</Application>
  <PresentationFormat>Экран (4:3)</PresentationFormat>
  <Paragraphs>182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6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Windows User</dc:creator>
  <cp:lastModifiedBy>ISKM</cp:lastModifiedBy>
  <cp:revision>91</cp:revision>
  <dcterms:created xsi:type="dcterms:W3CDTF">2016-09-19T23:55:54Z</dcterms:created>
  <dcterms:modified xsi:type="dcterms:W3CDTF">2018-02-05T01:10:33Z</dcterms:modified>
</cp:coreProperties>
</file>